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94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17" name="Footer Placeholder 16"/>
          <p:cNvSpPr>
            <a:spLocks noGrp="1"/>
          </p:cNvSpPr>
          <p:nvPr>
            <p:ph type="ftr" sz="quarter" idx="11"/>
          </p:nvPr>
        </p:nvSpPr>
        <p:spPr/>
        <p:txBody>
          <a:bodyPr/>
          <a:lstStyle/>
          <a:p>
            <a:endParaRPr lang="en-AU"/>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7FE4A7B-5D05-44CC-89B4-C1D08027593B}" type="slidenum">
              <a:rPr lang="en-AU" smtClean="0"/>
              <a:pPr/>
              <a:t>‹#›</a:t>
            </a:fld>
            <a:endParaRPr lang="en-AU"/>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7FE4A7B-5D05-44CC-89B4-C1D08027593B}"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7FE4A7B-5D05-44CC-89B4-C1D08027593B}" type="slidenum">
              <a:rPr lang="en-AU" smtClean="0"/>
              <a:pPr/>
              <a:t>‹#›</a:t>
            </a:fld>
            <a:endParaRPr lang="en-AU"/>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5" name="Footer Placeholder 4"/>
          <p:cNvSpPr>
            <a:spLocks noGrp="1"/>
          </p:cNvSpPr>
          <p:nvPr>
            <p:ph type="ftr" sz="quarter" idx="11"/>
          </p:nvPr>
        </p:nvSpPr>
        <p:spPr/>
        <p:txBody>
          <a:bodyPr/>
          <a:lstStyle/>
          <a:p>
            <a:endParaRPr lang="en-AU"/>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4361688" y="1026372"/>
            <a:ext cx="457200" cy="441325"/>
          </a:xfrm>
        </p:spPr>
        <p:txBody>
          <a:bodyPr/>
          <a:lstStyle/>
          <a:p>
            <a:fld id="{37FE4A7B-5D05-44CC-89B4-C1D08027593B}" type="slidenum">
              <a:rPr lang="en-AU" smtClean="0"/>
              <a:pPr/>
              <a:t>‹#›</a:t>
            </a:fld>
            <a:endParaRPr lang="en-AU"/>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AU"/>
          </a:p>
        </p:txBody>
      </p:sp>
      <p:sp>
        <p:nvSpPr>
          <p:cNvPr id="4" name="Date Placeholder 3"/>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7FE4A7B-5D05-44CC-89B4-C1D08027593B}" type="slidenum">
              <a:rPr lang="en-AU" smtClean="0"/>
              <a:pPr/>
              <a:t>‹#›</a:t>
            </a:fld>
            <a:endParaRPr lang="en-AU"/>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8B2BC348-F3AB-4BBE-AF8E-7FB232EDA176}" type="datetimeFigureOut">
              <a:rPr lang="en-US" smtClean="0"/>
              <a:pPr/>
              <a:t>11/25/2010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7FE4A7B-5D05-44CC-89B4-C1D08027593B}" type="slidenum">
              <a:rPr lang="en-AU" smtClean="0"/>
              <a:pPr/>
              <a:t>‹#›</a:t>
            </a:fld>
            <a:endParaRPr lang="en-AU"/>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8" name="Footer Placeholder 7"/>
          <p:cNvSpPr>
            <a:spLocks noGrp="1"/>
          </p:cNvSpPr>
          <p:nvPr>
            <p:ph type="ftr" sz="quarter" idx="11"/>
          </p:nvPr>
        </p:nvSpPr>
        <p:spPr>
          <a:xfrm>
            <a:off x="304800" y="6409944"/>
            <a:ext cx="3581400" cy="365760"/>
          </a:xfrm>
        </p:spPr>
        <p:txBody>
          <a:bodyPr/>
          <a:lstStyle/>
          <a:p>
            <a:endParaRPr lang="en-AU"/>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7FE4A7B-5D05-44CC-89B4-C1D08027593B}" type="slidenum">
              <a:rPr lang="en-AU" smtClean="0"/>
              <a:pPr/>
              <a:t>‹#›</a:t>
            </a:fld>
            <a:endParaRPr lang="en-AU"/>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4343400" y="1036020"/>
            <a:ext cx="457200" cy="441325"/>
          </a:xfrm>
        </p:spPr>
        <p:txBody>
          <a:bodyPr/>
          <a:lstStyle/>
          <a:p>
            <a:fld id="{37FE4A7B-5D05-44CC-89B4-C1D08027593B}"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7FE4A7B-5D05-44CC-89B4-C1D08027593B}"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7FE4A7B-5D05-44CC-89B4-C1D08027593B}" type="slidenum">
              <a:rPr lang="en-AU" smtClean="0"/>
              <a:pPr/>
              <a:t>‹#›</a:t>
            </a:fld>
            <a:endParaRPr lang="en-AU"/>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8B2BC348-F3AB-4BBE-AF8E-7FB232EDA176}" type="datetimeFigureOut">
              <a:rPr lang="en-US" smtClean="0"/>
              <a:pPr/>
              <a:t>11/25/2010</a:t>
            </a:fld>
            <a:endParaRPr lang="en-AU"/>
          </a:p>
        </p:txBody>
      </p:sp>
      <p:sp>
        <p:nvSpPr>
          <p:cNvPr id="6" name="Footer Placeholder 5"/>
          <p:cNvSpPr>
            <a:spLocks noGrp="1"/>
          </p:cNvSpPr>
          <p:nvPr>
            <p:ph type="ftr" sz="quarter" idx="11"/>
          </p:nvPr>
        </p:nvSpPr>
        <p:spPr>
          <a:xfrm>
            <a:off x="301752" y="6410848"/>
            <a:ext cx="3383280" cy="365760"/>
          </a:xfrm>
        </p:spPr>
        <p:txBody>
          <a:bodyPr/>
          <a:lstStyle/>
          <a:p>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7FE4A7B-5D05-44CC-89B4-C1D08027593B}" type="slidenum">
              <a:rPr lang="en-AU" smtClean="0"/>
              <a:pPr/>
              <a:t>‹#›</a:t>
            </a:fld>
            <a:endParaRPr lang="en-AU"/>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8B2BC348-F3AB-4BBE-AF8E-7FB232EDA176}" type="datetimeFigureOut">
              <a:rPr lang="en-US" smtClean="0"/>
              <a:pPr/>
              <a:t>11/25/2010</a:t>
            </a:fld>
            <a:endParaRPr lang="en-AU"/>
          </a:p>
        </p:txBody>
      </p:sp>
      <p:sp>
        <p:nvSpPr>
          <p:cNvPr id="6" name="Footer Placeholder 5"/>
          <p:cNvSpPr>
            <a:spLocks noGrp="1"/>
          </p:cNvSpPr>
          <p:nvPr>
            <p:ph type="ftr" sz="quarter" idx="11"/>
          </p:nvPr>
        </p:nvSpPr>
        <p:spPr>
          <a:xfrm>
            <a:off x="301752" y="6410848"/>
            <a:ext cx="3584448" cy="365760"/>
          </a:xfrm>
        </p:spPr>
        <p:txBody>
          <a:bodyPr/>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8B2BC348-F3AB-4BBE-AF8E-7FB232EDA176}" type="datetimeFigureOut">
              <a:rPr lang="en-US" smtClean="0"/>
              <a:pPr/>
              <a:t>11/25/2010</a:t>
            </a:fld>
            <a:endParaRPr lang="en-AU"/>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AU"/>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7FE4A7B-5D05-44CC-89B4-C1D08027593B}" type="slidenum">
              <a:rPr lang="en-AU" smtClean="0"/>
              <a:pPr/>
              <a:t>‹#›</a:t>
            </a:fld>
            <a:endParaRPr lang="en-AU"/>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u="sng" dirty="0" smtClean="0"/>
              <a:t>The Year of Wonders: England 1665 - 1666</a:t>
            </a:r>
            <a:endParaRPr lang="en-AU" dirty="0"/>
          </a:p>
        </p:txBody>
      </p:sp>
      <p:sp>
        <p:nvSpPr>
          <p:cNvPr id="5" name="Content Placeholder 4"/>
          <p:cNvSpPr>
            <a:spLocks noGrp="1"/>
          </p:cNvSpPr>
          <p:nvPr>
            <p:ph sz="quarter" idx="1"/>
          </p:nvPr>
        </p:nvSpPr>
        <p:spPr/>
        <p:txBody>
          <a:bodyPr>
            <a:normAutofit/>
          </a:bodyPr>
          <a:lstStyle/>
          <a:p>
            <a:pPr>
              <a:buNone/>
            </a:pPr>
            <a:endParaRPr lang="en-AU" u="sng" dirty="0"/>
          </a:p>
          <a:p>
            <a:r>
              <a:rPr lang="en-AU" dirty="0"/>
              <a:t>The time period in which our novel takes place is referred to as </a:t>
            </a:r>
            <a:r>
              <a:rPr lang="en-AU" b="1" dirty="0"/>
              <a:t>Restoration England referring to the return of England as a monarchy. Charles II had his throne, crown, government restored.</a:t>
            </a:r>
          </a:p>
          <a:p>
            <a:r>
              <a:rPr lang="en-AU" u="sng" dirty="0"/>
              <a:t>To appreciate The Year of Wonders, let’s first look at government, religion, and superstition of the times.</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 strict outlook</a:t>
            </a:r>
          </a:p>
        </p:txBody>
      </p:sp>
      <p:sp>
        <p:nvSpPr>
          <p:cNvPr id="3" name="Content Placeholder 2"/>
          <p:cNvSpPr>
            <a:spLocks noGrp="1"/>
          </p:cNvSpPr>
          <p:nvPr>
            <p:ph sz="half" idx="1"/>
          </p:nvPr>
        </p:nvSpPr>
        <p:spPr/>
        <p:txBody>
          <a:bodyPr>
            <a:normAutofit fontScale="92500"/>
          </a:bodyPr>
          <a:lstStyle/>
          <a:p>
            <a:r>
              <a:rPr lang="en-AU" dirty="0"/>
              <a:t>Remember John Proctor’s criticism of Rev. Parris’ use of golden candlesticks in the Salem church? Puritans wanted none of the architecture, stained glass, or icons of the Anglican church. In most churches they were seated on benches with no regard for social standing. They had no priests or church hierarchy.</a:t>
            </a:r>
          </a:p>
        </p:txBody>
      </p:sp>
      <p:pic>
        <p:nvPicPr>
          <p:cNvPr id="7170" name="Picture 2"/>
          <p:cNvPicPr>
            <a:picLocks noGrp="1" noChangeAspect="1" noChangeArrowheads="1"/>
          </p:cNvPicPr>
          <p:nvPr>
            <p:ph sz="half" idx="2"/>
          </p:nvPr>
        </p:nvPicPr>
        <p:blipFill>
          <a:blip r:embed="rId2" cstate="print"/>
          <a:stretch>
            <a:fillRect/>
          </a:stretch>
        </p:blipFill>
        <p:spPr bwMode="auto">
          <a:xfrm>
            <a:off x="5469844" y="1371600"/>
            <a:ext cx="2700112" cy="468153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Puritanism: God and Man</a:t>
            </a:r>
          </a:p>
        </p:txBody>
      </p:sp>
      <p:sp>
        <p:nvSpPr>
          <p:cNvPr id="5" name="Content Placeholder 4"/>
          <p:cNvSpPr>
            <a:spLocks noGrp="1"/>
          </p:cNvSpPr>
          <p:nvPr>
            <p:ph sz="quarter" idx="1"/>
          </p:nvPr>
        </p:nvSpPr>
        <p:spPr/>
        <p:txBody>
          <a:bodyPr>
            <a:normAutofit/>
          </a:bodyPr>
          <a:lstStyle/>
          <a:p>
            <a:r>
              <a:rPr lang="en-AU" dirty="0" smtClean="0"/>
              <a:t>The </a:t>
            </a:r>
            <a:r>
              <a:rPr lang="en-AU" dirty="0"/>
              <a:t>Puritans believed in the Calvinist philosophy of </a:t>
            </a:r>
          </a:p>
          <a:p>
            <a:r>
              <a:rPr lang="en-AU" u="sng" dirty="0" smtClean="0"/>
              <a:t>Total </a:t>
            </a:r>
            <a:r>
              <a:rPr lang="en-AU" u="sng" dirty="0"/>
              <a:t>depravity</a:t>
            </a:r>
            <a:r>
              <a:rPr lang="en-AU" dirty="0"/>
              <a:t>: we are all sinners from birth. </a:t>
            </a:r>
          </a:p>
          <a:p>
            <a:r>
              <a:rPr lang="en-AU" u="sng" dirty="0" smtClean="0"/>
              <a:t>Limited </a:t>
            </a:r>
            <a:r>
              <a:rPr lang="en-AU" u="sng" dirty="0"/>
              <a:t>atonement</a:t>
            </a:r>
            <a:r>
              <a:rPr lang="en-AU" dirty="0"/>
              <a:t>: Jesus did not die to save us all</a:t>
            </a:r>
            <a:r>
              <a:rPr lang="en-AU" dirty="0" smtClean="0"/>
              <a:t>.</a:t>
            </a:r>
          </a:p>
          <a:p>
            <a:r>
              <a:rPr lang="en-AU" u="sng" dirty="0" smtClean="0"/>
              <a:t>Predestination</a:t>
            </a:r>
            <a:r>
              <a:rPr lang="en-AU" dirty="0"/>
              <a:t>: we are born either elect or unregenerate. The elect will receive a heavenly reward while the unregenerate will go to hell.</a:t>
            </a:r>
          </a:p>
          <a:p>
            <a:endParaRPr lang="en-AU" dirty="0"/>
          </a:p>
          <a:p>
            <a:r>
              <a:rPr lang="en-AU" u="sng" dirty="0"/>
              <a:t>Look for similar ideas in reading The Year of Wonders.</a:t>
            </a:r>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An angry God</a:t>
            </a:r>
          </a:p>
        </p:txBody>
      </p:sp>
      <p:sp>
        <p:nvSpPr>
          <p:cNvPr id="3" name="Content Placeholder 2"/>
          <p:cNvSpPr>
            <a:spLocks noGrp="1"/>
          </p:cNvSpPr>
          <p:nvPr>
            <p:ph sz="quarter" idx="1"/>
          </p:nvPr>
        </p:nvSpPr>
        <p:spPr/>
        <p:txBody>
          <a:bodyPr>
            <a:normAutofit/>
          </a:bodyPr>
          <a:lstStyle/>
          <a:p>
            <a:r>
              <a:rPr lang="en-AU" dirty="0" smtClean="0"/>
              <a:t>The </a:t>
            </a:r>
            <a:r>
              <a:rPr lang="en-AU" dirty="0"/>
              <a:t>Puritans believed that the Bible is God’s truth and that he sends </a:t>
            </a:r>
            <a:r>
              <a:rPr lang="en-AU" dirty="0" smtClean="0"/>
              <a:t>signs especially </a:t>
            </a:r>
            <a:r>
              <a:rPr lang="en-AU" dirty="0"/>
              <a:t>through nature: drought, floods, pestilence or disease. Could the 1665-66 plague be a sign of God’s displeasure with England?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Religion: Church of England</a:t>
            </a:r>
          </a:p>
        </p:txBody>
      </p:sp>
      <p:sp>
        <p:nvSpPr>
          <p:cNvPr id="3" name="Content Placeholder 2"/>
          <p:cNvSpPr>
            <a:spLocks noGrp="1"/>
          </p:cNvSpPr>
          <p:nvPr>
            <p:ph sz="quarter" idx="1"/>
          </p:nvPr>
        </p:nvSpPr>
        <p:spPr/>
        <p:txBody>
          <a:bodyPr>
            <a:normAutofit/>
          </a:bodyPr>
          <a:lstStyle/>
          <a:p>
            <a:r>
              <a:rPr lang="en-AU" dirty="0"/>
              <a:t>Christianity was introduced to the British Isles by the Romans and took the place of Celtic animism as a religious belief. Until the Reformation period, the Church of England recognized the authority of the Pope.</a:t>
            </a:r>
          </a:p>
          <a:p>
            <a:r>
              <a:rPr lang="en-AU" dirty="0"/>
              <a:t>The Church of England broke with Rome in the 16th Century when the Catholic church refused to annul the marriage of King Henry VIII to Catherine of Aragon.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Religion: A troubled history</a:t>
            </a:r>
          </a:p>
        </p:txBody>
      </p:sp>
      <p:sp>
        <p:nvSpPr>
          <p:cNvPr id="4" name="Content Placeholder 3"/>
          <p:cNvSpPr>
            <a:spLocks noGrp="1"/>
          </p:cNvSpPr>
          <p:nvPr>
            <p:ph sz="half" idx="1"/>
          </p:nvPr>
        </p:nvSpPr>
        <p:spPr/>
        <p:txBody>
          <a:bodyPr>
            <a:normAutofit fontScale="70000" lnSpcReduction="20000"/>
          </a:bodyPr>
          <a:lstStyle/>
          <a:p>
            <a:r>
              <a:rPr lang="en-AU" dirty="0"/>
              <a:t>Although Henry VIII broke with the Catholic Church, our look at the Renaissance showed us that the many lost their lives over their choice of faith. Even when the Church of England or Anglican church seemed to have finally replaced the Catholic church, religion was still an unsettling topic. </a:t>
            </a:r>
          </a:p>
          <a:p>
            <a:r>
              <a:rPr lang="en-AU" u="sng" dirty="0"/>
              <a:t>When Charles I was deposed, the Puritan faith was the “official” religion of England. This protestant group banned the Book of Common Prayer, the primary guide for worship of the Church of England. First published in 1549, it is know for the beauty of its language. Anna Frith is comforted by this beauty.</a:t>
            </a:r>
            <a:endParaRPr lang="en-AU" dirty="0"/>
          </a:p>
        </p:txBody>
      </p:sp>
      <p:pic>
        <p:nvPicPr>
          <p:cNvPr id="8194" name="Picture 2"/>
          <p:cNvPicPr>
            <a:picLocks noGrp="1" noChangeAspect="1" noChangeArrowheads="1"/>
          </p:cNvPicPr>
          <p:nvPr>
            <p:ph sz="half" idx="2"/>
          </p:nvPr>
        </p:nvPicPr>
        <p:blipFill>
          <a:blip r:embed="rId2" cstate="print"/>
          <a:stretch>
            <a:fillRect/>
          </a:stretch>
        </p:blipFill>
        <p:spPr bwMode="auto">
          <a:xfrm>
            <a:off x="5400675" y="1450181"/>
            <a:ext cx="2838450" cy="452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Superstition: Witchcraft</a:t>
            </a:r>
          </a:p>
        </p:txBody>
      </p:sp>
      <p:pic>
        <p:nvPicPr>
          <p:cNvPr id="9218" name="Picture 2"/>
          <p:cNvPicPr>
            <a:picLocks noGrp="1" noChangeAspect="1" noChangeArrowheads="1"/>
          </p:cNvPicPr>
          <p:nvPr>
            <p:ph sz="half" idx="1"/>
          </p:nvPr>
        </p:nvPicPr>
        <p:blipFill>
          <a:blip r:embed="rId2" cstate="print"/>
          <a:stretch>
            <a:fillRect/>
          </a:stretch>
        </p:blipFill>
        <p:spPr bwMode="auto">
          <a:xfrm>
            <a:off x="896522" y="1371600"/>
            <a:ext cx="2848806" cy="4681538"/>
          </a:xfrm>
          <a:prstGeom prst="rect">
            <a:avLst/>
          </a:prstGeom>
          <a:noFill/>
          <a:ln w="9525">
            <a:noFill/>
            <a:miter lim="800000"/>
            <a:headEnd/>
            <a:tailEnd/>
          </a:ln>
        </p:spPr>
      </p:pic>
      <p:sp>
        <p:nvSpPr>
          <p:cNvPr id="4" name="Content Placeholder 3"/>
          <p:cNvSpPr>
            <a:spLocks noGrp="1"/>
          </p:cNvSpPr>
          <p:nvPr>
            <p:ph sz="half" idx="2"/>
          </p:nvPr>
        </p:nvSpPr>
        <p:spPr>
          <a:xfrm>
            <a:off x="4000496" y="1600200"/>
            <a:ext cx="4686304" cy="4525963"/>
          </a:xfrm>
        </p:spPr>
        <p:txBody>
          <a:bodyPr>
            <a:normAutofit fontScale="92500" lnSpcReduction="10000"/>
          </a:bodyPr>
          <a:lstStyle/>
          <a:p>
            <a:r>
              <a:rPr lang="en-AU" dirty="0"/>
              <a:t>From 1542 to 1735 witchcraft in England was a statutory crime punished by death. It was defined as a pact with the devil to do harm through black magic. In actuality witchcraft was often used as an explanation for the harsh realities of the world in which these people lived. One of these realities was disease.</a:t>
            </a:r>
          </a:p>
          <a:p>
            <a:r>
              <a:rPr lang="en-AU" dirty="0"/>
              <a:t>How does the village of </a:t>
            </a:r>
            <a:r>
              <a:rPr lang="en-AU" dirty="0" err="1"/>
              <a:t>Eyam</a:t>
            </a:r>
            <a:r>
              <a:rPr lang="en-AU" dirty="0"/>
              <a:t> react to witchcraft and black magic?</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17th Century: The Beginning of the Modern World?</a:t>
            </a:r>
          </a:p>
        </p:txBody>
      </p:sp>
      <p:sp>
        <p:nvSpPr>
          <p:cNvPr id="3" name="Content Placeholder 2"/>
          <p:cNvSpPr>
            <a:spLocks noGrp="1"/>
          </p:cNvSpPr>
          <p:nvPr>
            <p:ph sz="quarter" idx="1"/>
          </p:nvPr>
        </p:nvSpPr>
        <p:spPr/>
        <p:txBody>
          <a:bodyPr>
            <a:normAutofit lnSpcReduction="10000"/>
          </a:bodyPr>
          <a:lstStyle/>
          <a:p>
            <a:r>
              <a:rPr lang="en-AU" dirty="0"/>
              <a:t>In 1662 Charles II established The Royal Society of London for the improvement of Natural Knowledge, known simply as the Royal Society. It claims to be the oldest formal organization for the scientific method. It’s motto “Nullius in Verb” or “On the words of no one” suggest the </a:t>
            </a:r>
            <a:r>
              <a:rPr lang="en-AU" dirty="0" smtClean="0"/>
              <a:t>scientific outlook </a:t>
            </a:r>
            <a:r>
              <a:rPr lang="en-AU" dirty="0"/>
              <a:t>of seeking truth through experimentation rather than citing an authority or deductive logic vs. divine providence. </a:t>
            </a:r>
          </a:p>
          <a:p>
            <a:r>
              <a:rPr lang="en-AU" u="sng" dirty="0"/>
              <a:t>Look for this questioning attitude in The Year of Wonders. </a:t>
            </a:r>
            <a:endParaRPr lang="en-A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a:t>Year of Wonders</a:t>
            </a:r>
            <a:endParaRPr lang="en-AU" dirty="0"/>
          </a:p>
        </p:txBody>
      </p:sp>
      <p:sp>
        <p:nvSpPr>
          <p:cNvPr id="3" name="Content Placeholder 2"/>
          <p:cNvSpPr>
            <a:spLocks noGrp="1"/>
          </p:cNvSpPr>
          <p:nvPr>
            <p:ph sz="quarter" idx="1"/>
          </p:nvPr>
        </p:nvSpPr>
        <p:spPr/>
        <p:txBody>
          <a:bodyPr>
            <a:normAutofit/>
          </a:bodyPr>
          <a:lstStyle/>
          <a:p>
            <a:r>
              <a:rPr lang="en-AU" dirty="0"/>
              <a:t>When we think of the plague, we think of the Middle Ages when in Medieval Europe over 1/3 of the population died.</a:t>
            </a:r>
          </a:p>
          <a:p>
            <a:r>
              <a:rPr lang="en-AU" dirty="0"/>
              <a:t>However, England suffered a second epidemic of the Black Death or Bubonic </a:t>
            </a:r>
            <a:r>
              <a:rPr lang="en-AU" dirty="0" smtClean="0"/>
              <a:t>plague </a:t>
            </a:r>
            <a:r>
              <a:rPr lang="en-AU" dirty="0"/>
              <a:t>in the spring and summer of 1665. The outbreak in London killed thousands and filled the huge pits dug as mass graves for the victims. The Great Fire of London which destroyed the </a:t>
            </a:r>
            <a:r>
              <a:rPr lang="en-AU" dirty="0" smtClean="0"/>
              <a:t>centre </a:t>
            </a:r>
            <a:r>
              <a:rPr lang="en-AU" dirty="0"/>
              <a:t>of the city also killed off most of the rats who carried the plague bacteria.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Fiction Based on Fact</a:t>
            </a:r>
          </a:p>
        </p:txBody>
      </p:sp>
      <p:pic>
        <p:nvPicPr>
          <p:cNvPr id="10242" name="Picture 2"/>
          <p:cNvPicPr>
            <a:picLocks noGrp="1" noChangeAspect="1" noChangeArrowheads="1"/>
          </p:cNvPicPr>
          <p:nvPr>
            <p:ph sz="half" idx="1"/>
          </p:nvPr>
        </p:nvPicPr>
        <p:blipFill>
          <a:blip r:embed="rId2" cstate="print"/>
          <a:stretch>
            <a:fillRect/>
          </a:stretch>
        </p:blipFill>
        <p:spPr bwMode="auto">
          <a:xfrm>
            <a:off x="837078" y="1371600"/>
            <a:ext cx="2967694" cy="4681538"/>
          </a:xfrm>
          <a:prstGeom prst="rect">
            <a:avLst/>
          </a:prstGeom>
          <a:noFill/>
          <a:ln w="9525">
            <a:noFill/>
            <a:miter lim="800000"/>
            <a:headEnd/>
            <a:tailEnd/>
          </a:ln>
        </p:spPr>
      </p:pic>
      <p:sp>
        <p:nvSpPr>
          <p:cNvPr id="6" name="Content Placeholder 5"/>
          <p:cNvSpPr>
            <a:spLocks noGrp="1"/>
          </p:cNvSpPr>
          <p:nvPr>
            <p:ph sz="half" idx="2"/>
          </p:nvPr>
        </p:nvSpPr>
        <p:spPr/>
        <p:txBody>
          <a:bodyPr>
            <a:normAutofit fontScale="92500" lnSpcReduction="20000"/>
          </a:bodyPr>
          <a:lstStyle/>
          <a:p>
            <a:r>
              <a:rPr lang="en-AU" dirty="0"/>
              <a:t>Geraldine Brooks researched this plague for her novel which is fiction based on fact. You will be impressed with her description of life during this time, especially for women.</a:t>
            </a:r>
          </a:p>
          <a:p>
            <a:r>
              <a:rPr lang="en-AU" dirty="0"/>
              <a:t>This village, led by the novel’s rector Michael </a:t>
            </a:r>
            <a:r>
              <a:rPr lang="en-AU" dirty="0" err="1"/>
              <a:t>Mompellion</a:t>
            </a:r>
            <a:r>
              <a:rPr lang="en-AU" dirty="0"/>
              <a:t>, actually did quarantine itself, losing 260 of the original 350 yeoman, miners, and artisan craftsmen and their families who lived there.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Mompesson</a:t>
            </a:r>
            <a:r>
              <a:rPr lang="en-AU" dirty="0"/>
              <a:t> vs. </a:t>
            </a:r>
            <a:r>
              <a:rPr lang="en-AU" dirty="0" err="1"/>
              <a:t>Mompellion</a:t>
            </a:r>
            <a:endParaRPr lang="en-AU" dirty="0"/>
          </a:p>
        </p:txBody>
      </p:sp>
      <p:pic>
        <p:nvPicPr>
          <p:cNvPr id="11266" name="Picture 2"/>
          <p:cNvPicPr>
            <a:picLocks noGrp="1" noChangeAspect="1" noChangeArrowheads="1"/>
          </p:cNvPicPr>
          <p:nvPr>
            <p:ph sz="half" idx="1"/>
          </p:nvPr>
        </p:nvPicPr>
        <p:blipFill>
          <a:blip r:embed="rId2" cstate="print"/>
          <a:srcRect/>
          <a:stretch>
            <a:fillRect/>
          </a:stretch>
        </p:blipFill>
        <p:spPr bwMode="auto">
          <a:xfrm>
            <a:off x="1357290" y="1643050"/>
            <a:ext cx="1905000" cy="1352550"/>
          </a:xfrm>
          <a:prstGeom prst="rect">
            <a:avLst/>
          </a:prstGeom>
          <a:noFill/>
          <a:ln w="9525">
            <a:noFill/>
            <a:miter lim="800000"/>
            <a:headEnd/>
            <a:tailEnd/>
          </a:ln>
        </p:spPr>
      </p:pic>
      <p:sp>
        <p:nvSpPr>
          <p:cNvPr id="4" name="Content Placeholder 3"/>
          <p:cNvSpPr>
            <a:spLocks noGrp="1"/>
          </p:cNvSpPr>
          <p:nvPr>
            <p:ph sz="half" idx="2"/>
          </p:nvPr>
        </p:nvSpPr>
        <p:spPr/>
        <p:txBody>
          <a:bodyPr>
            <a:normAutofit fontScale="92500" lnSpcReduction="20000"/>
          </a:bodyPr>
          <a:lstStyle/>
          <a:p>
            <a:r>
              <a:rPr lang="en-AU" dirty="0"/>
              <a:t>Michael </a:t>
            </a:r>
            <a:r>
              <a:rPr lang="en-AU" dirty="0" err="1"/>
              <a:t>Mompellion</a:t>
            </a:r>
            <a:r>
              <a:rPr lang="en-AU" dirty="0"/>
              <a:t> is based on William </a:t>
            </a:r>
            <a:r>
              <a:rPr lang="en-AU" dirty="0" err="1"/>
              <a:t>Mompesson</a:t>
            </a:r>
            <a:r>
              <a:rPr lang="en-AU" dirty="0"/>
              <a:t>. </a:t>
            </a:r>
            <a:r>
              <a:rPr lang="en-AU" dirty="0" err="1"/>
              <a:t>Mompesson</a:t>
            </a:r>
            <a:r>
              <a:rPr lang="en-AU" dirty="0"/>
              <a:t> came to </a:t>
            </a:r>
            <a:r>
              <a:rPr lang="en-AU" dirty="0" err="1"/>
              <a:t>Eyam</a:t>
            </a:r>
            <a:r>
              <a:rPr lang="en-AU" dirty="0"/>
              <a:t> in April of 1664 with his wife Katharine and 2 children. When the plague broke out, they sent their children to relatives. When the squire and other wealthy residents left, </a:t>
            </a:r>
            <a:r>
              <a:rPr lang="en-AU" dirty="0" err="1"/>
              <a:t>Mompesson</a:t>
            </a:r>
            <a:r>
              <a:rPr lang="en-AU" dirty="0"/>
              <a:t> and a previous rector Thomas Stanley provided village leadership. Katharine died in August of 1666. </a:t>
            </a:r>
          </a:p>
        </p:txBody>
      </p:sp>
      <p:pic>
        <p:nvPicPr>
          <p:cNvPr id="11267" name="Picture 3"/>
          <p:cNvPicPr>
            <a:picLocks noChangeAspect="1" noChangeArrowheads="1"/>
          </p:cNvPicPr>
          <p:nvPr/>
        </p:nvPicPr>
        <p:blipFill>
          <a:blip r:embed="rId3" cstate="print"/>
          <a:srcRect/>
          <a:stretch>
            <a:fillRect/>
          </a:stretch>
        </p:blipFill>
        <p:spPr bwMode="auto">
          <a:xfrm>
            <a:off x="1214414" y="3714752"/>
            <a:ext cx="257175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Government: Chronology of Monarchs</a:t>
            </a:r>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357158" y="1357298"/>
            <a:ext cx="2812249" cy="3304392"/>
          </a:xfrm>
          <a:prstGeom prst="rect">
            <a:avLst/>
          </a:prstGeom>
          <a:ln>
            <a:noFill/>
          </a:ln>
          <a:effectLst>
            <a:softEdge rad="112500"/>
          </a:effectLst>
        </p:spPr>
      </p:pic>
      <p:pic>
        <p:nvPicPr>
          <p:cNvPr id="1027" name="Picture 3"/>
          <p:cNvPicPr>
            <a:picLocks noChangeAspect="1" noChangeArrowheads="1"/>
          </p:cNvPicPr>
          <p:nvPr/>
        </p:nvPicPr>
        <p:blipFill>
          <a:blip r:embed="rId3" cstate="print"/>
          <a:srcRect/>
          <a:stretch>
            <a:fillRect/>
          </a:stretch>
        </p:blipFill>
        <p:spPr bwMode="auto">
          <a:xfrm>
            <a:off x="3214678" y="1428737"/>
            <a:ext cx="2633364" cy="3143272"/>
          </a:xfrm>
          <a:prstGeom prst="rect">
            <a:avLst/>
          </a:prstGeom>
          <a:ln>
            <a:noFill/>
          </a:ln>
          <a:effectLst>
            <a:softEdge rad="112500"/>
          </a:effectLst>
        </p:spPr>
      </p:pic>
      <p:pic>
        <p:nvPicPr>
          <p:cNvPr id="1028" name="Picture 4"/>
          <p:cNvPicPr>
            <a:picLocks noChangeAspect="1" noChangeArrowheads="1"/>
          </p:cNvPicPr>
          <p:nvPr/>
        </p:nvPicPr>
        <p:blipFill>
          <a:blip r:embed="rId4" cstate="print"/>
          <a:srcRect/>
          <a:stretch>
            <a:fillRect/>
          </a:stretch>
        </p:blipFill>
        <p:spPr bwMode="auto">
          <a:xfrm>
            <a:off x="5929323" y="1357299"/>
            <a:ext cx="2500329" cy="3133244"/>
          </a:xfrm>
          <a:prstGeom prst="rect">
            <a:avLst/>
          </a:prstGeom>
          <a:ln>
            <a:noFill/>
          </a:ln>
          <a:effectLst>
            <a:softEdge rad="112500"/>
          </a:effectLst>
        </p:spPr>
      </p:pic>
      <p:sp>
        <p:nvSpPr>
          <p:cNvPr id="7" name="Rectangle 6"/>
          <p:cNvSpPr/>
          <p:nvPr/>
        </p:nvSpPr>
        <p:spPr>
          <a:xfrm>
            <a:off x="857224" y="5000636"/>
            <a:ext cx="7643866" cy="646331"/>
          </a:xfrm>
          <a:prstGeom prst="rect">
            <a:avLst/>
          </a:prstGeom>
        </p:spPr>
        <p:txBody>
          <a:bodyPr wrap="square">
            <a:spAutoFit/>
          </a:bodyPr>
          <a:lstStyle/>
          <a:p>
            <a:r>
              <a:rPr lang="en-AU" dirty="0"/>
              <a:t>Elizabeth </a:t>
            </a:r>
            <a:r>
              <a:rPr lang="en-AU" dirty="0" smtClean="0"/>
              <a:t>I		 </a:t>
            </a:r>
            <a:r>
              <a:rPr lang="en-AU" dirty="0"/>
              <a:t>James </a:t>
            </a:r>
            <a:r>
              <a:rPr lang="en-AU" dirty="0" smtClean="0"/>
              <a:t>I			 </a:t>
            </a:r>
            <a:r>
              <a:rPr lang="en-AU" dirty="0"/>
              <a:t>Charles I</a:t>
            </a:r>
          </a:p>
          <a:p>
            <a:r>
              <a:rPr lang="en-AU" dirty="0"/>
              <a:t>1533-1603 </a:t>
            </a:r>
            <a:r>
              <a:rPr lang="en-AU" dirty="0" smtClean="0"/>
              <a:t>		1603-1625 		1625-1649 </a:t>
            </a:r>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Bradshaw vs. Bradford</a:t>
            </a:r>
          </a:p>
        </p:txBody>
      </p:sp>
      <p:pic>
        <p:nvPicPr>
          <p:cNvPr id="12290" name="Picture 2"/>
          <p:cNvPicPr>
            <a:picLocks noGrp="1" noChangeAspect="1" noChangeArrowheads="1"/>
          </p:cNvPicPr>
          <p:nvPr>
            <p:ph sz="half" idx="1"/>
          </p:nvPr>
        </p:nvPicPr>
        <p:blipFill>
          <a:blip r:embed="rId2" cstate="print"/>
          <a:stretch>
            <a:fillRect/>
          </a:stretch>
        </p:blipFill>
        <p:spPr bwMode="auto">
          <a:xfrm>
            <a:off x="301625" y="2197894"/>
            <a:ext cx="4038600" cy="3028950"/>
          </a:xfrm>
          <a:prstGeom prst="rect">
            <a:avLst/>
          </a:prstGeom>
          <a:noFill/>
          <a:ln w="9525">
            <a:noFill/>
            <a:miter lim="800000"/>
            <a:headEnd/>
            <a:tailEnd/>
          </a:ln>
        </p:spPr>
      </p:pic>
      <p:sp>
        <p:nvSpPr>
          <p:cNvPr id="6" name="Content Placeholder 5"/>
          <p:cNvSpPr>
            <a:spLocks noGrp="1"/>
          </p:cNvSpPr>
          <p:nvPr>
            <p:ph sz="half" idx="2"/>
          </p:nvPr>
        </p:nvSpPr>
        <p:spPr/>
        <p:txBody>
          <a:bodyPr/>
          <a:lstStyle/>
          <a:p>
            <a:r>
              <a:rPr lang="en-AU" dirty="0"/>
              <a:t>The </a:t>
            </a:r>
            <a:r>
              <a:rPr lang="en-AU" dirty="0" err="1"/>
              <a:t>Bradfords</a:t>
            </a:r>
            <a:r>
              <a:rPr lang="en-AU" dirty="0"/>
              <a:t> are the wealthy family who flee </a:t>
            </a:r>
            <a:r>
              <a:rPr lang="en-AU" dirty="0" err="1"/>
              <a:t>Eyam</a:t>
            </a:r>
            <a:r>
              <a:rPr lang="en-AU" dirty="0"/>
              <a:t> to escape the plague. They are most like based on a similar family, the </a:t>
            </a:r>
            <a:r>
              <a:rPr lang="en-AU" dirty="0" err="1"/>
              <a:t>Bradshaws</a:t>
            </a:r>
            <a:r>
              <a:rPr lang="en-AU" dirty="0"/>
              <a:t>, who left the village. The picture shows the remains of Bradford hall.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George </a:t>
            </a:r>
            <a:r>
              <a:rPr lang="en-AU" dirty="0" err="1"/>
              <a:t>Viccars</a:t>
            </a:r>
            <a:endParaRPr lang="en-AU" dirty="0"/>
          </a:p>
        </p:txBody>
      </p:sp>
      <p:sp>
        <p:nvSpPr>
          <p:cNvPr id="3" name="Content Placeholder 2"/>
          <p:cNvSpPr>
            <a:spLocks noGrp="1"/>
          </p:cNvSpPr>
          <p:nvPr>
            <p:ph sz="half" idx="1"/>
          </p:nvPr>
        </p:nvSpPr>
        <p:spPr/>
        <p:txBody>
          <a:bodyPr>
            <a:normAutofit fontScale="92500" lnSpcReduction="10000"/>
          </a:bodyPr>
          <a:lstStyle/>
          <a:p>
            <a:r>
              <a:rPr lang="en-AU" dirty="0"/>
              <a:t>The factual George </a:t>
            </a:r>
            <a:r>
              <a:rPr lang="en-AU" dirty="0" err="1"/>
              <a:t>Viccars</a:t>
            </a:r>
            <a:r>
              <a:rPr lang="en-AU" dirty="0"/>
              <a:t> may have been a </a:t>
            </a:r>
            <a:r>
              <a:rPr lang="en-AU" dirty="0" err="1"/>
              <a:t>traveling</a:t>
            </a:r>
            <a:r>
              <a:rPr lang="en-AU" dirty="0"/>
              <a:t> tailor, an artisan who worked in the village. He had ordered cloth from London for his business. The parish records indicate that he lived with Jonathan and Edward Cooper, sons of a lead- miner. The cottage you see has been altered since 1666. The only original part may be the kitchen. </a:t>
            </a:r>
          </a:p>
        </p:txBody>
      </p:sp>
      <p:pic>
        <p:nvPicPr>
          <p:cNvPr id="13314" name="Picture 2"/>
          <p:cNvPicPr>
            <a:picLocks noGrp="1" noChangeAspect="1" noChangeArrowheads="1"/>
          </p:cNvPicPr>
          <p:nvPr>
            <p:ph sz="half" idx="2"/>
          </p:nvPr>
        </p:nvPicPr>
        <p:blipFill>
          <a:blip r:embed="rId2" cstate="print"/>
          <a:stretch>
            <a:fillRect/>
          </a:stretch>
        </p:blipFill>
        <p:spPr bwMode="auto">
          <a:xfrm>
            <a:off x="5119687" y="1426369"/>
            <a:ext cx="3400425"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Anna Frith</a:t>
            </a:r>
          </a:p>
        </p:txBody>
      </p:sp>
      <p:pic>
        <p:nvPicPr>
          <p:cNvPr id="14338" name="Picture 2"/>
          <p:cNvPicPr>
            <a:picLocks noGrp="1" noChangeAspect="1" noChangeArrowheads="1"/>
          </p:cNvPicPr>
          <p:nvPr>
            <p:ph sz="half" idx="1"/>
          </p:nvPr>
        </p:nvPicPr>
        <p:blipFill>
          <a:blip r:embed="rId2" cstate="print"/>
          <a:stretch>
            <a:fillRect/>
          </a:stretch>
        </p:blipFill>
        <p:spPr bwMode="auto">
          <a:xfrm>
            <a:off x="367027" y="1371600"/>
            <a:ext cx="3907795" cy="4681538"/>
          </a:xfrm>
          <a:prstGeom prst="rect">
            <a:avLst/>
          </a:prstGeom>
          <a:noFill/>
          <a:ln w="9525">
            <a:noFill/>
            <a:miter lim="800000"/>
            <a:headEnd/>
            <a:tailEnd/>
          </a:ln>
        </p:spPr>
      </p:pic>
      <p:sp>
        <p:nvSpPr>
          <p:cNvPr id="4" name="Content Placeholder 3"/>
          <p:cNvSpPr>
            <a:spLocks noGrp="1"/>
          </p:cNvSpPr>
          <p:nvPr>
            <p:ph sz="half" idx="2"/>
          </p:nvPr>
        </p:nvSpPr>
        <p:spPr/>
        <p:txBody>
          <a:bodyPr/>
          <a:lstStyle/>
          <a:p>
            <a:r>
              <a:rPr lang="en-AU" u="sng" dirty="0"/>
              <a:t>The lively, strong willed, and thoughtful protagonist of Year of Wonders is fictional, created entirely by Geraldine Brooks.</a:t>
            </a:r>
            <a:endParaRPr lang="en-A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Further Factual References: Epilogue</a:t>
            </a:r>
          </a:p>
        </p:txBody>
      </p:sp>
      <p:pic>
        <p:nvPicPr>
          <p:cNvPr id="15363" name="Picture 3"/>
          <p:cNvPicPr>
            <a:picLocks noGrp="1" noChangeAspect="1" noChangeArrowheads="1"/>
          </p:cNvPicPr>
          <p:nvPr>
            <p:ph sz="quarter" idx="1"/>
          </p:nvPr>
        </p:nvPicPr>
        <p:blipFill>
          <a:blip r:embed="rId2" cstate="print"/>
          <a:srcRect/>
          <a:stretch>
            <a:fillRect/>
          </a:stretch>
        </p:blipFill>
        <p:spPr bwMode="auto">
          <a:xfrm>
            <a:off x="3357554" y="1214422"/>
            <a:ext cx="2143140" cy="2571768"/>
          </a:xfrm>
          <a:prstGeom prst="rect">
            <a:avLst/>
          </a:prstGeom>
          <a:noFill/>
          <a:ln w="9525">
            <a:noFill/>
            <a:miter lim="800000"/>
            <a:headEnd/>
            <a:tailEnd/>
          </a:ln>
        </p:spPr>
      </p:pic>
      <p:pic>
        <p:nvPicPr>
          <p:cNvPr id="15362" name="Picture 2"/>
          <p:cNvPicPr>
            <a:picLocks noChangeAspect="1" noChangeArrowheads="1"/>
          </p:cNvPicPr>
          <p:nvPr/>
        </p:nvPicPr>
        <p:blipFill>
          <a:blip r:embed="rId3" cstate="print"/>
          <a:srcRect/>
          <a:stretch>
            <a:fillRect/>
          </a:stretch>
        </p:blipFill>
        <p:spPr bwMode="auto">
          <a:xfrm>
            <a:off x="785786" y="1071546"/>
            <a:ext cx="2079521" cy="2967043"/>
          </a:xfrm>
          <a:prstGeom prst="rect">
            <a:avLst/>
          </a:prstGeom>
          <a:noFill/>
          <a:ln w="9525">
            <a:noFill/>
            <a:miter lim="800000"/>
            <a:headEnd/>
            <a:tailEnd/>
          </a:ln>
        </p:spPr>
      </p:pic>
      <p:pic>
        <p:nvPicPr>
          <p:cNvPr id="15364" name="Picture 4"/>
          <p:cNvPicPr>
            <a:picLocks noChangeAspect="1" noChangeArrowheads="1"/>
          </p:cNvPicPr>
          <p:nvPr/>
        </p:nvPicPr>
        <p:blipFill>
          <a:blip r:embed="rId4" cstate="print"/>
          <a:srcRect/>
          <a:stretch>
            <a:fillRect/>
          </a:stretch>
        </p:blipFill>
        <p:spPr bwMode="auto">
          <a:xfrm>
            <a:off x="6000760" y="1214422"/>
            <a:ext cx="2266864" cy="3143272"/>
          </a:xfrm>
          <a:prstGeom prst="rect">
            <a:avLst/>
          </a:prstGeom>
          <a:noFill/>
          <a:ln w="9525">
            <a:noFill/>
            <a:miter lim="800000"/>
            <a:headEnd/>
            <a:tailEnd/>
          </a:ln>
        </p:spPr>
      </p:pic>
      <p:sp>
        <p:nvSpPr>
          <p:cNvPr id="7" name="TextBox 6"/>
          <p:cNvSpPr txBox="1"/>
          <p:nvPr/>
        </p:nvSpPr>
        <p:spPr>
          <a:xfrm>
            <a:off x="642910" y="5000636"/>
            <a:ext cx="1928826" cy="923330"/>
          </a:xfrm>
          <a:prstGeom prst="rect">
            <a:avLst/>
          </a:prstGeom>
          <a:noFill/>
        </p:spPr>
        <p:txBody>
          <a:bodyPr wrap="square" rtlCol="0">
            <a:spAutoFit/>
          </a:bodyPr>
          <a:lstStyle/>
          <a:p>
            <a:r>
              <a:rPr lang="en-US" dirty="0" smtClean="0"/>
              <a:t>Avicenna-</a:t>
            </a:r>
          </a:p>
          <a:p>
            <a:r>
              <a:rPr lang="en-US" dirty="0" smtClean="0"/>
              <a:t>Wrote Canon of Medicine</a:t>
            </a:r>
            <a:endParaRPr lang="en-AU" dirty="0"/>
          </a:p>
        </p:txBody>
      </p:sp>
      <p:sp>
        <p:nvSpPr>
          <p:cNvPr id="8" name="TextBox 7"/>
          <p:cNvSpPr txBox="1"/>
          <p:nvPr/>
        </p:nvSpPr>
        <p:spPr>
          <a:xfrm>
            <a:off x="3428992" y="5000636"/>
            <a:ext cx="2143140" cy="646331"/>
          </a:xfrm>
          <a:prstGeom prst="rect">
            <a:avLst/>
          </a:prstGeom>
          <a:noFill/>
        </p:spPr>
        <p:txBody>
          <a:bodyPr wrap="square" rtlCol="0">
            <a:spAutoFit/>
          </a:bodyPr>
          <a:lstStyle/>
          <a:p>
            <a:r>
              <a:rPr lang="en-US" dirty="0" smtClean="0"/>
              <a:t>Coat of Arms</a:t>
            </a:r>
          </a:p>
          <a:p>
            <a:r>
              <a:rPr lang="en-US" dirty="0" smtClean="0"/>
              <a:t>Oran - Algeria</a:t>
            </a:r>
            <a:endParaRPr lang="en-AU" dirty="0"/>
          </a:p>
        </p:txBody>
      </p:sp>
      <p:sp>
        <p:nvSpPr>
          <p:cNvPr id="10" name="TextBox 9"/>
          <p:cNvSpPr txBox="1"/>
          <p:nvPr/>
        </p:nvSpPr>
        <p:spPr>
          <a:xfrm>
            <a:off x="5857884" y="4643446"/>
            <a:ext cx="2357454" cy="2031325"/>
          </a:xfrm>
          <a:prstGeom prst="rect">
            <a:avLst/>
          </a:prstGeom>
          <a:noFill/>
        </p:spPr>
        <p:txBody>
          <a:bodyPr wrap="square" rtlCol="0">
            <a:spAutoFit/>
          </a:bodyPr>
          <a:lstStyle/>
          <a:p>
            <a:r>
              <a:rPr lang="en-AU" sz="1400" dirty="0" err="1" smtClean="0"/>
              <a:t>Andalus</a:t>
            </a:r>
            <a:r>
              <a:rPr lang="en-AU" sz="1400" dirty="0" smtClean="0"/>
              <a:t> in southern Spain where Christian, Jews, and Muslims lived in peace and tolerance from the 8th- 15th centuries. Known as a creative centre in the Western World. </a:t>
            </a:r>
            <a:r>
              <a:rPr lang="en-AU" sz="1400" dirty="0" err="1" smtClean="0"/>
              <a:t>Musalmans</a:t>
            </a:r>
            <a:r>
              <a:rPr lang="en-AU" sz="1400" dirty="0" smtClean="0"/>
              <a:t> (Muslims) would resettle on North African coast: Algeria. </a:t>
            </a:r>
            <a:endParaRPr lang="en-AU" sz="1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Eyam</a:t>
            </a:r>
            <a:r>
              <a:rPr lang="en-AU" dirty="0" smtClean="0"/>
              <a:t> today</a:t>
            </a:r>
            <a:endParaRPr lang="en-AU" dirty="0"/>
          </a:p>
        </p:txBody>
      </p:sp>
      <p:sp>
        <p:nvSpPr>
          <p:cNvPr id="5" name="Text Placeholder 4"/>
          <p:cNvSpPr>
            <a:spLocks noGrp="1"/>
          </p:cNvSpPr>
          <p:nvPr>
            <p:ph type="body" idx="2"/>
          </p:nvPr>
        </p:nvSpPr>
        <p:spPr/>
        <p:txBody>
          <a:bodyPr>
            <a:normAutofit/>
          </a:bodyPr>
          <a:lstStyle/>
          <a:p>
            <a:r>
              <a:rPr lang="en-AU" sz="2000" dirty="0" smtClean="0"/>
              <a:t>Pictured is </a:t>
            </a:r>
            <a:r>
              <a:rPr lang="en-AU" sz="2000" dirty="0" err="1" smtClean="0"/>
              <a:t>Cucklett</a:t>
            </a:r>
            <a:r>
              <a:rPr lang="en-AU" sz="2000" dirty="0" smtClean="0"/>
              <a:t> </a:t>
            </a:r>
            <a:r>
              <a:rPr lang="en-AU" sz="2000" dirty="0" err="1" smtClean="0"/>
              <a:t>delf</a:t>
            </a:r>
            <a:r>
              <a:rPr lang="en-AU" sz="2000" dirty="0" smtClean="0"/>
              <a:t>, the wooded valley where Michael </a:t>
            </a:r>
            <a:r>
              <a:rPr lang="en-AU" sz="2000" dirty="0" err="1" smtClean="0"/>
              <a:t>Mompellion</a:t>
            </a:r>
            <a:r>
              <a:rPr lang="en-AU" sz="2000" dirty="0" smtClean="0"/>
              <a:t> held church services. On the last Sunday of August, a service is still held here to commemorate the Year of Wonders.</a:t>
            </a:r>
            <a:endParaRPr lang="en-AU" sz="2000" dirty="0"/>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3973512" y="1000108"/>
            <a:ext cx="4741892" cy="40719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AU" dirty="0"/>
          </a:p>
        </p:txBody>
      </p:sp>
      <p:sp>
        <p:nvSpPr>
          <p:cNvPr id="4" name="Text Placeholder 3"/>
          <p:cNvSpPr>
            <a:spLocks noGrp="1"/>
          </p:cNvSpPr>
          <p:nvPr>
            <p:ph type="body" idx="2"/>
          </p:nvPr>
        </p:nvSpPr>
        <p:spPr/>
        <p:txBody>
          <a:bodyPr/>
          <a:lstStyle/>
          <a:p>
            <a:r>
              <a:rPr lang="en-AU" dirty="0" smtClean="0"/>
              <a:t>http://www.bbc.co.uk/legacies</a:t>
            </a:r>
          </a:p>
          <a:p>
            <a:r>
              <a:rPr lang="en-AU" dirty="0" smtClean="0"/>
              <a:t>http://images.google.com</a:t>
            </a:r>
          </a:p>
          <a:p>
            <a:r>
              <a:rPr lang="en-AU" dirty="0" smtClean="0"/>
              <a:t>http://www.wikipedia.org</a:t>
            </a:r>
          </a:p>
          <a:p>
            <a:r>
              <a:rPr lang="en-AU" u="sng" dirty="0" smtClean="0"/>
              <a:t>The Language of Literature: British Literature. Applebee, Arthur, et. al. Evanston, </a:t>
            </a:r>
            <a:r>
              <a:rPr lang="en-AU" u="sng" dirty="0" err="1" smtClean="0"/>
              <a:t>Illionois</a:t>
            </a:r>
            <a:r>
              <a:rPr lang="en-AU" u="sng" dirty="0" smtClean="0"/>
              <a:t>: McDougal </a:t>
            </a:r>
            <a:r>
              <a:rPr lang="en-AU" u="sng" dirty="0" err="1" smtClean="0"/>
              <a:t>Littell</a:t>
            </a:r>
            <a:r>
              <a:rPr lang="en-AU" u="sng" dirty="0" smtClean="0"/>
              <a:t>, 2002.</a:t>
            </a:r>
            <a:endParaRPr lang="en-AU" dirty="0"/>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4214810" y="357166"/>
            <a:ext cx="1714500" cy="2543175"/>
          </a:xfrm>
          <a:prstGeom prst="rect">
            <a:avLst/>
          </a:prstGeom>
          <a:noFill/>
          <a:ln w="9525">
            <a:noFill/>
            <a:miter lim="800000"/>
            <a:headEnd/>
            <a:tailEnd/>
          </a:ln>
        </p:spPr>
      </p:pic>
      <p:sp>
        <p:nvSpPr>
          <p:cNvPr id="6" name="TextBox 5"/>
          <p:cNvSpPr txBox="1"/>
          <p:nvPr/>
        </p:nvSpPr>
        <p:spPr>
          <a:xfrm>
            <a:off x="4214810" y="3143248"/>
            <a:ext cx="2000264" cy="646331"/>
          </a:xfrm>
          <a:prstGeom prst="rect">
            <a:avLst/>
          </a:prstGeom>
          <a:noFill/>
        </p:spPr>
        <p:txBody>
          <a:bodyPr wrap="square" rtlCol="0">
            <a:spAutoFit/>
          </a:bodyPr>
          <a:lstStyle/>
          <a:p>
            <a:r>
              <a:rPr lang="en-US" dirty="0" err="1" smtClean="0"/>
              <a:t>Anteros</a:t>
            </a:r>
            <a:r>
              <a:rPr lang="en-US" dirty="0" smtClean="0"/>
              <a:t> – god of requited love</a:t>
            </a:r>
            <a:endParaRPr lang="en-AU" dirty="0"/>
          </a:p>
        </p:txBody>
      </p:sp>
      <p:pic>
        <p:nvPicPr>
          <p:cNvPr id="2051" name="Picture 3"/>
          <p:cNvPicPr>
            <a:picLocks noChangeAspect="1" noChangeArrowheads="1"/>
          </p:cNvPicPr>
          <p:nvPr/>
        </p:nvPicPr>
        <p:blipFill>
          <a:blip r:embed="rId3" cstate="print"/>
          <a:srcRect/>
          <a:stretch>
            <a:fillRect/>
          </a:stretch>
        </p:blipFill>
        <p:spPr bwMode="auto">
          <a:xfrm>
            <a:off x="4143372" y="4000504"/>
            <a:ext cx="2790825" cy="2219325"/>
          </a:xfrm>
          <a:prstGeom prst="rect">
            <a:avLst/>
          </a:prstGeom>
          <a:noFill/>
          <a:ln w="9525">
            <a:noFill/>
            <a:miter lim="800000"/>
            <a:headEnd/>
            <a:tailEnd/>
          </a:ln>
        </p:spPr>
      </p:pic>
      <p:sp>
        <p:nvSpPr>
          <p:cNvPr id="9" name="TextBox 8"/>
          <p:cNvSpPr txBox="1"/>
          <p:nvPr/>
        </p:nvSpPr>
        <p:spPr>
          <a:xfrm>
            <a:off x="7286644" y="4143380"/>
            <a:ext cx="1571636" cy="369332"/>
          </a:xfrm>
          <a:prstGeom prst="rect">
            <a:avLst/>
          </a:prstGeom>
          <a:noFill/>
        </p:spPr>
        <p:txBody>
          <a:bodyPr wrap="square" rtlCol="0">
            <a:spAutoFit/>
          </a:bodyPr>
          <a:lstStyle/>
          <a:p>
            <a:r>
              <a:rPr lang="en-US" dirty="0" smtClean="0"/>
              <a:t>Flagellants</a:t>
            </a: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357166"/>
            <a:ext cx="8534400" cy="630386"/>
          </a:xfrm>
        </p:spPr>
        <p:txBody>
          <a:bodyPr>
            <a:normAutofit fontScale="90000"/>
          </a:bodyPr>
          <a:lstStyle/>
          <a:p>
            <a:r>
              <a:rPr lang="en-AU" dirty="0" smtClean="0"/>
              <a:t/>
            </a:r>
            <a:br>
              <a:rPr lang="en-AU" dirty="0" smtClean="0"/>
            </a:br>
            <a:r>
              <a:rPr lang="en-AU" dirty="0" smtClean="0"/>
              <a:t>Charles 1</a:t>
            </a:r>
            <a:endParaRPr lang="en-AU" dirty="0"/>
          </a:p>
        </p:txBody>
      </p:sp>
      <p:sp>
        <p:nvSpPr>
          <p:cNvPr id="3" name="Content Placeholder 2"/>
          <p:cNvSpPr>
            <a:spLocks noGrp="1"/>
          </p:cNvSpPr>
          <p:nvPr>
            <p:ph sz="quarter" idx="1"/>
          </p:nvPr>
        </p:nvSpPr>
        <p:spPr/>
        <p:txBody>
          <a:bodyPr>
            <a:normAutofit fontScale="92500"/>
          </a:bodyPr>
          <a:lstStyle/>
          <a:p>
            <a:r>
              <a:rPr lang="en-AU" dirty="0" smtClean="0"/>
              <a:t>Although </a:t>
            </a:r>
            <a:r>
              <a:rPr lang="en-AU" dirty="0"/>
              <a:t>a monarchy, England has had a parliament since the days of William the Conqueror. Early kings had royal councils of land owners or lords and officials of the church. This royal council eventually developed into two houses:</a:t>
            </a:r>
          </a:p>
          <a:p>
            <a:pPr lvl="1"/>
            <a:r>
              <a:rPr lang="en-AU" b="1" dirty="0"/>
              <a:t>House of Lords</a:t>
            </a:r>
          </a:p>
          <a:p>
            <a:pPr lvl="1"/>
            <a:r>
              <a:rPr lang="en-AU" b="1" dirty="0"/>
              <a:t>House of Commons</a:t>
            </a:r>
          </a:p>
          <a:p>
            <a:endParaRPr lang="en-AU" dirty="0"/>
          </a:p>
          <a:p>
            <a:r>
              <a:rPr lang="en-AU" dirty="0"/>
              <a:t>Charles I, a believer in the Divine Right of Kings, </a:t>
            </a:r>
            <a:r>
              <a:rPr lang="en-AU" dirty="0" smtClean="0"/>
              <a:t>quarrelled </a:t>
            </a:r>
            <a:r>
              <a:rPr lang="en-AU" dirty="0"/>
              <a:t>with parliament and dissolved it for 11 years, a dispute which began another civil war in England.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Execution of Charles I</a:t>
            </a:r>
            <a:br>
              <a:rPr lang="en-AU" dirty="0" smtClean="0"/>
            </a:br>
            <a:endParaRPr lang="en-AU" dirty="0"/>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428596" y="0"/>
            <a:ext cx="850112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Oliver Cromwell</a:t>
            </a:r>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928662" y="1714488"/>
            <a:ext cx="2728912" cy="3649711"/>
          </a:xfrm>
          <a:prstGeom prst="rect">
            <a:avLst/>
          </a:prstGeom>
          <a:noFill/>
          <a:ln w="9525">
            <a:noFill/>
            <a:miter lim="800000"/>
            <a:headEnd/>
            <a:tailEnd/>
          </a:ln>
        </p:spPr>
      </p:pic>
      <p:sp>
        <p:nvSpPr>
          <p:cNvPr id="5" name="Content Placeholder 4"/>
          <p:cNvSpPr>
            <a:spLocks noGrp="1"/>
          </p:cNvSpPr>
          <p:nvPr>
            <p:ph sz="half" idx="2"/>
          </p:nvPr>
        </p:nvSpPr>
        <p:spPr/>
        <p:txBody>
          <a:bodyPr>
            <a:normAutofit fontScale="92500" lnSpcReduction="10000"/>
          </a:bodyPr>
          <a:lstStyle/>
          <a:p>
            <a:r>
              <a:rPr lang="en-AU" dirty="0"/>
              <a:t>During this time period England was no longer a monarchy. It was called the English Republic or the Commonwealth of England. Oliver Cromwell, who led the revolt against King Charles I, was in charge.</a:t>
            </a:r>
          </a:p>
          <a:p>
            <a:r>
              <a:rPr lang="en-AU" dirty="0"/>
              <a:t>He took the title of Lord Protector and ruled for approximately 5 years. </a:t>
            </a:r>
          </a:p>
          <a:p>
            <a:r>
              <a:rPr lang="en-AU" dirty="0"/>
              <a:t>Cromwell was a Puritan.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Restoration</a:t>
            </a:r>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500034" y="1714488"/>
            <a:ext cx="3643314" cy="3630302"/>
          </a:xfrm>
          <a:prstGeom prst="rect">
            <a:avLst/>
          </a:prstGeom>
          <a:ln>
            <a:noFill/>
          </a:ln>
          <a:effectLst>
            <a:outerShdw blurRad="292100" dist="139700" dir="2700000" algn="tl" rotWithShape="0">
              <a:srgbClr val="333333">
                <a:alpha val="65000"/>
              </a:srgbClr>
            </a:outerShdw>
          </a:effectLst>
        </p:spPr>
      </p:pic>
      <p:sp>
        <p:nvSpPr>
          <p:cNvPr id="4" name="Content Placeholder 3"/>
          <p:cNvSpPr>
            <a:spLocks noGrp="1"/>
          </p:cNvSpPr>
          <p:nvPr>
            <p:ph sz="half" idx="2"/>
          </p:nvPr>
        </p:nvSpPr>
        <p:spPr/>
        <p:txBody>
          <a:bodyPr>
            <a:normAutofit lnSpcReduction="10000"/>
          </a:bodyPr>
          <a:lstStyle/>
          <a:p>
            <a:r>
              <a:rPr lang="en-AU" dirty="0"/>
              <a:t>In 1660 a new Parliament invited Charles II, the son of Charles I to return from exile in France. The monarchy was thus restored in England.</a:t>
            </a:r>
          </a:p>
          <a:p>
            <a:r>
              <a:rPr lang="en-AU" dirty="0"/>
              <a:t>Note the lavishness of his clothing, especially the </a:t>
            </a:r>
            <a:r>
              <a:rPr lang="en-AU" dirty="0" err="1"/>
              <a:t>color</a:t>
            </a:r>
            <a:r>
              <a:rPr lang="en-AU" dirty="0"/>
              <a:t>, especially in contrast to Puritan sobriety.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Religion: Puritan England</a:t>
            </a:r>
          </a:p>
        </p:txBody>
      </p:sp>
      <p:sp>
        <p:nvSpPr>
          <p:cNvPr id="5" name="Content Placeholder 4"/>
          <p:cNvSpPr>
            <a:spLocks noGrp="1"/>
          </p:cNvSpPr>
          <p:nvPr>
            <p:ph sz="quarter" idx="1"/>
          </p:nvPr>
        </p:nvSpPr>
        <p:spPr/>
        <p:txBody>
          <a:bodyPr/>
          <a:lstStyle/>
          <a:p>
            <a:r>
              <a:rPr lang="en-AU" dirty="0"/>
              <a:t>Elizabeth I established the Church of England or Anglican Church. Her successor, James I was also Protestant, a Presbyterian. During Charles I’s reign, the Puritan church became powerful. </a:t>
            </a:r>
          </a:p>
          <a:p>
            <a:r>
              <a:rPr lang="en-AU" u="sng" dirty="0"/>
              <a:t>You will remember Puritanism from our study of The Crucible. It was a strict religion both in worship and in human </a:t>
            </a:r>
            <a:r>
              <a:rPr lang="en-AU" u="sng" dirty="0" err="1"/>
              <a:t>behavior</a:t>
            </a:r>
            <a:r>
              <a:rPr lang="en-AU" u="sng" dirty="0"/>
              <a:t>. </a:t>
            </a:r>
            <a:endParaRPr lang="en-A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smtClean="0"/>
              <a:t>Puritan</a:t>
            </a:r>
            <a:endParaRPr lang="en-AU" dirty="0"/>
          </a:p>
        </p:txBody>
      </p:sp>
      <p:sp>
        <p:nvSpPr>
          <p:cNvPr id="6" name="Text Placeholder 5"/>
          <p:cNvSpPr>
            <a:spLocks noGrp="1"/>
          </p:cNvSpPr>
          <p:nvPr>
            <p:ph type="body" sz="half" idx="3"/>
          </p:nvPr>
        </p:nvSpPr>
        <p:spPr/>
        <p:txBody>
          <a:bodyPr/>
          <a:lstStyle/>
          <a:p>
            <a:r>
              <a:rPr lang="en-US" dirty="0" smtClean="0"/>
              <a:t>Anglican</a:t>
            </a:r>
            <a:endParaRPr lang="en-AU" dirty="0"/>
          </a:p>
        </p:txBody>
      </p:sp>
      <p:pic>
        <p:nvPicPr>
          <p:cNvPr id="5122" name="Picture 2"/>
          <p:cNvPicPr>
            <a:picLocks noGrp="1" noChangeAspect="1" noChangeArrowheads="1"/>
          </p:cNvPicPr>
          <p:nvPr>
            <p:ph sz="quarter" idx="2"/>
          </p:nvPr>
        </p:nvPicPr>
        <p:blipFill>
          <a:blip r:embed="rId2" cstate="print"/>
          <a:stretch>
            <a:fillRect/>
          </a:stretch>
        </p:blipFill>
        <p:spPr bwMode="auto">
          <a:xfrm>
            <a:off x="301625" y="2866122"/>
            <a:ext cx="4041775" cy="3029168"/>
          </a:xfrm>
          <a:prstGeom prst="rect">
            <a:avLst/>
          </a:prstGeom>
          <a:noFill/>
          <a:ln w="9525">
            <a:noFill/>
            <a:miter lim="800000"/>
            <a:headEnd/>
            <a:tailEnd/>
          </a:ln>
        </p:spPr>
      </p:pic>
      <p:pic>
        <p:nvPicPr>
          <p:cNvPr id="5123" name="Picture 3"/>
          <p:cNvPicPr>
            <a:picLocks noGrp="1" noChangeAspect="1" noChangeArrowheads="1"/>
          </p:cNvPicPr>
          <p:nvPr>
            <p:ph sz="quarter" idx="4"/>
          </p:nvPr>
        </p:nvPicPr>
        <p:blipFill>
          <a:blip r:embed="rId3" cstate="print"/>
          <a:stretch>
            <a:fillRect/>
          </a:stretch>
        </p:blipFill>
        <p:spPr bwMode="auto">
          <a:xfrm>
            <a:off x="4800600" y="2707957"/>
            <a:ext cx="4038600" cy="3348673"/>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AU" dirty="0"/>
              <a:t>Puritan Meeting House vs. Anglican Church</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Puritan life and worship</a:t>
            </a:r>
          </a:p>
        </p:txBody>
      </p:sp>
      <p:sp>
        <p:nvSpPr>
          <p:cNvPr id="7" name="Content Placeholder 6"/>
          <p:cNvSpPr>
            <a:spLocks noGrp="1"/>
          </p:cNvSpPr>
          <p:nvPr>
            <p:ph sz="half" idx="1"/>
          </p:nvPr>
        </p:nvSpPr>
        <p:spPr/>
        <p:txBody>
          <a:bodyPr>
            <a:normAutofit fontScale="85000" lnSpcReduction="20000"/>
          </a:bodyPr>
          <a:lstStyle/>
          <a:p>
            <a:r>
              <a:rPr lang="en-AU" dirty="0"/>
              <a:t>During Cromwell’s Puritan- dominated leadership, England’s </a:t>
            </a:r>
            <a:r>
              <a:rPr lang="en-AU" dirty="0" smtClean="0"/>
              <a:t>theatres </a:t>
            </a:r>
            <a:r>
              <a:rPr lang="en-AU" dirty="0"/>
              <a:t>were closed and most forms of recreation were suspended. Sunday was a day of prayer when even walking for pleasure was suspended.</a:t>
            </a:r>
          </a:p>
          <a:p>
            <a:r>
              <a:rPr lang="en-AU" dirty="0"/>
              <a:t>Their goal was to purify both the worship service and the place of worship. They believed the Anglican worship service and church was too closely related to Catholicism. Their goal was to keep England protestant.</a:t>
            </a:r>
          </a:p>
        </p:txBody>
      </p:sp>
      <p:pic>
        <p:nvPicPr>
          <p:cNvPr id="6147" name="Picture 3"/>
          <p:cNvPicPr>
            <a:picLocks noGrp="1" noChangeAspect="1" noChangeArrowheads="1"/>
          </p:cNvPicPr>
          <p:nvPr>
            <p:ph sz="half" idx="2"/>
          </p:nvPr>
        </p:nvPicPr>
        <p:blipFill>
          <a:blip r:embed="rId2" cstate="print"/>
          <a:stretch>
            <a:fillRect/>
          </a:stretch>
        </p:blipFill>
        <p:spPr bwMode="auto">
          <a:xfrm>
            <a:off x="4800600" y="2375084"/>
            <a:ext cx="4038600" cy="26745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92</TotalTime>
  <Words>1461</Words>
  <Application>Microsoft Office PowerPoint</Application>
  <PresentationFormat>On-screen Show (4:3)</PresentationFormat>
  <Paragraphs>82</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Civic</vt:lpstr>
      <vt:lpstr>The Year of Wonders: England 1665 - 1666</vt:lpstr>
      <vt:lpstr>Government: Chronology of Monarchs</vt:lpstr>
      <vt:lpstr> Charles 1</vt:lpstr>
      <vt:lpstr>The Execution of Charles I </vt:lpstr>
      <vt:lpstr>Oliver Cromwell</vt:lpstr>
      <vt:lpstr>The Restoration</vt:lpstr>
      <vt:lpstr>Religion: Puritan England</vt:lpstr>
      <vt:lpstr>Puritan Meeting House vs. Anglican Church</vt:lpstr>
      <vt:lpstr>Puritan life and worship</vt:lpstr>
      <vt:lpstr>A strict outlook</vt:lpstr>
      <vt:lpstr>Puritanism: God and Man</vt:lpstr>
      <vt:lpstr>An angry God</vt:lpstr>
      <vt:lpstr>Religion: Church of England</vt:lpstr>
      <vt:lpstr>Religion: A troubled history</vt:lpstr>
      <vt:lpstr>Superstition: Witchcraft</vt:lpstr>
      <vt:lpstr>17th Century: The Beginning of the Modern World?</vt:lpstr>
      <vt:lpstr>Year of Wonders</vt:lpstr>
      <vt:lpstr>Fiction Based on Fact</vt:lpstr>
      <vt:lpstr>Mompesson vs. Mompellion</vt:lpstr>
      <vt:lpstr>Bradshaw vs. Bradford</vt:lpstr>
      <vt:lpstr>George Viccars</vt:lpstr>
      <vt:lpstr>Anna Frith</vt:lpstr>
      <vt:lpstr>Further Factual References: Epilogue</vt:lpstr>
      <vt:lpstr>Eyam today</vt:lpstr>
      <vt:lpstr>Bibliography</vt:lpstr>
    </vt:vector>
  </TitlesOfParts>
  <Company>Mentone Grammar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Year of Wonders: England 1665 - 1666</dc:title>
  <dc:creator>Mentone Users</dc:creator>
  <cp:lastModifiedBy>Mentone Users</cp:lastModifiedBy>
  <cp:revision>16</cp:revision>
  <dcterms:created xsi:type="dcterms:W3CDTF">2010-04-12T04:07:09Z</dcterms:created>
  <dcterms:modified xsi:type="dcterms:W3CDTF">2010-11-24T23:51:11Z</dcterms:modified>
</cp:coreProperties>
</file>